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9" r:id="rId6"/>
    <p:sldId id="271" r:id="rId7"/>
    <p:sldId id="281" r:id="rId8"/>
    <p:sldId id="282" r:id="rId9"/>
    <p:sldId id="262" r:id="rId10"/>
    <p:sldId id="276" r:id="rId11"/>
    <p:sldId id="277" r:id="rId12"/>
    <p:sldId id="279" r:id="rId13"/>
    <p:sldId id="280" r:id="rId14"/>
    <p:sldId id="264" r:id="rId1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E7D"/>
    <a:srgbClr val="AD0707"/>
    <a:srgbClr val="490303"/>
    <a:srgbClr val="F2F2F2"/>
    <a:srgbClr val="014067"/>
    <a:srgbClr val="3F3F3F"/>
    <a:srgbClr val="013657"/>
    <a:srgbClr val="01456F"/>
    <a:srgbClr val="014B79"/>
    <a:srgbClr val="093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74" autoAdjust="0"/>
  </p:normalViewPr>
  <p:slideViewPr>
    <p:cSldViewPr snapToGrid="0" showGuides="1">
      <p:cViewPr varScale="1">
        <p:scale>
          <a:sx n="114" d="100"/>
          <a:sy n="114" d="100"/>
        </p:scale>
        <p:origin x="402" y="102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DE8700-0BDF-403F-9F9A-5A2655B7F876}" type="datetime1">
              <a:rPr lang="es-ES" smtClean="0"/>
              <a:t>02/08/2023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F3FE-BFE9-4821-91B4-1E371F0232E3}" type="datetime1">
              <a:rPr lang="es-ES" smtClean="0"/>
              <a:pPr/>
              <a:t>02/08/2023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es-ES" noProof="0" smtClean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5458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6474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2066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9394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9956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6018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8146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3069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5895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0242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627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 title="Subtítulo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EDITAR SUBTÍTULO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 title="Subtítulo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EDITAR EL ESTILO DE SUBTÍTULO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ángulo rectángulo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Paralelogramo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ítulo 1" title="Título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01" name="Marcador de texto 2" title="Subtítulo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elogramo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elogramo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Franja diagonal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5" name="Cuadro de texto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‹#›</a:t>
            </a:fld>
            <a:endParaRPr lang="es-ES" noProof="0" dirty="0"/>
          </a:p>
        </p:txBody>
      </p:sp>
      <p:sp>
        <p:nvSpPr>
          <p:cNvPr id="27" name="Título 1" title="Título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Franja diagonal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5" name="Cuadro de texto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‹#›</a:t>
            </a:fld>
            <a:endParaRPr lang="es-ES" noProof="0" dirty="0"/>
          </a:p>
        </p:txBody>
      </p:sp>
      <p:sp>
        <p:nvSpPr>
          <p:cNvPr id="27" name="Título 1" title="Título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5" name="Marcador de posición de contenido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Franja diagonal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5" name="Cuadro de texto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‹#›</a:t>
            </a:fld>
            <a:endParaRPr lang="es-ES" noProof="0" dirty="0"/>
          </a:p>
        </p:txBody>
      </p:sp>
      <p:sp>
        <p:nvSpPr>
          <p:cNvPr id="27" name="Título 1" title="Título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el estilo de texto del patrón</a:t>
            </a:r>
          </a:p>
        </p:txBody>
      </p:sp>
      <p:sp>
        <p:nvSpPr>
          <p:cNvPr id="20" name="Marcador de posición de texto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21" name="Marcador de posición de contenido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4" name="Marcador de posición de contenido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2" name="Marcador de posición de imagen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 de texto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Franja diagonal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elogramo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30" name="Paralelogramo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 de texto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Franja diagonal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31" name="Paralelogramo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33" name="Título 1" title="Título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ángulo rectángulo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Paralelogramo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ítulo 1" title="Título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01" name="Marcador de texto 2" title="Subtítulo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elogramo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elogramo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l tex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 title="Viñeta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Paralelogramo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texto 4" title="Subtítulo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EL ESTILO DE SUBTÍTULO</a:t>
            </a:r>
          </a:p>
        </p:txBody>
      </p:sp>
      <p:sp>
        <p:nvSpPr>
          <p:cNvPr id="2" name="Título 1" title="Título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Estilo de título del patrón 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riángulo rectángulo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" name="Marcador de contenido 2" title="Viñeta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5" name="Paralelogramo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texto 4" title="Subtítulo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EL ESTILO DE SUBTÍTULO</a:t>
            </a:r>
          </a:p>
        </p:txBody>
      </p:sp>
      <p:sp>
        <p:nvSpPr>
          <p:cNvPr id="17" name="Cuadro de texto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Título 1" title="Título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Estilo de título del patrón 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  <a:endParaRPr lang="es-ES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Franja diagonal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8" name="Marcador de contenido 3" title="Viñeta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es-ES" noProof="0"/>
              <a:t>Editar el estilo de texto del patrón</a:t>
            </a:r>
          </a:p>
          <a:p>
            <a:pPr lvl="1" rtl="0">
              <a:buClr>
                <a:schemeClr val="accent2"/>
              </a:buClr>
            </a:pPr>
            <a:r>
              <a:rPr lang="es-ES" noProof="0"/>
              <a:t>Segundo nivel</a:t>
            </a:r>
          </a:p>
          <a:p>
            <a:pPr lvl="2" rtl="0">
              <a:buClr>
                <a:schemeClr val="accent2"/>
              </a:buClr>
            </a:pPr>
            <a:r>
              <a:rPr lang="es-ES" noProof="0"/>
              <a:t>Tercer nivel</a:t>
            </a:r>
          </a:p>
          <a:p>
            <a:pPr lvl="3" rtl="0">
              <a:buClr>
                <a:schemeClr val="accent2"/>
              </a:buClr>
            </a:pPr>
            <a:r>
              <a:rPr lang="es-ES" noProof="0"/>
              <a:t>Cuarto nivel</a:t>
            </a:r>
          </a:p>
          <a:p>
            <a:pPr lvl="4" rtl="0">
              <a:buClr>
                <a:schemeClr val="accent2"/>
              </a:buClr>
            </a:pPr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9" name="Marcador de posición de texto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20" name="Marcador de contenido 5" title="Viñeta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es-ES" noProof="0"/>
              <a:t>Editar el estilo de texto del patrón</a:t>
            </a:r>
          </a:p>
          <a:p>
            <a:pPr lvl="1" rtl="0">
              <a:buClr>
                <a:schemeClr val="accent2"/>
              </a:buClr>
            </a:pPr>
            <a:r>
              <a:rPr lang="es-ES" noProof="0"/>
              <a:t>Segundo nivel</a:t>
            </a:r>
          </a:p>
          <a:p>
            <a:pPr lvl="2" rtl="0">
              <a:buClr>
                <a:schemeClr val="accent2"/>
              </a:buClr>
            </a:pPr>
            <a:r>
              <a:rPr lang="es-ES" noProof="0"/>
              <a:t>Tercer nivel</a:t>
            </a:r>
          </a:p>
          <a:p>
            <a:pPr lvl="3" rtl="0">
              <a:buClr>
                <a:schemeClr val="accent2"/>
              </a:buClr>
            </a:pPr>
            <a:r>
              <a:rPr lang="es-ES" noProof="0"/>
              <a:t>Cuarto nivel</a:t>
            </a:r>
          </a:p>
          <a:p>
            <a:pPr lvl="4" rtl="0">
              <a:buClr>
                <a:schemeClr val="accent2"/>
              </a:buClr>
            </a:pPr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4" name="Marcador de texto 4" title="Subtítulo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EL ESTILO DE SUBTÍTULO</a:t>
            </a:r>
          </a:p>
        </p:txBody>
      </p:sp>
      <p:sp>
        <p:nvSpPr>
          <p:cNvPr id="25" name="Cuadro de texto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‹#›</a:t>
            </a:fld>
            <a:endParaRPr lang="es-ES" noProof="0" dirty="0"/>
          </a:p>
        </p:txBody>
      </p:sp>
      <p:sp>
        <p:nvSpPr>
          <p:cNvPr id="27" name="Título 1" title="Título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 de texto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Franja diagonal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elogramo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33" name="Paralelogramo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34" name="Marcador de texto 4" title="Subtítulo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EL ESTILO DE SUBTÍTULO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‹#›</a:t>
            </a:fld>
            <a:endParaRPr lang="es-ES" noProof="0" dirty="0"/>
          </a:p>
        </p:txBody>
      </p:sp>
      <p:sp>
        <p:nvSpPr>
          <p:cNvPr id="17" name="Título 1" title="Título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dirty="0"/>
              <a:t>Texto aquí</a:t>
            </a:r>
          </a:p>
        </p:txBody>
      </p:sp>
      <p:sp>
        <p:nvSpPr>
          <p:cNvPr id="20" name="Marcador de posición de gráfico 2" title="Gráfico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es-ES" noProof="0"/>
              <a:t>Haga clic en el icono para agregar un gráfico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posición de tabla 11" title="Tabla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en el icono para agregar una tabla</a:t>
            </a:r>
            <a:endParaRPr lang="es-ES" noProof="0" dirty="0"/>
          </a:p>
        </p:txBody>
      </p:sp>
      <p:sp>
        <p:nvSpPr>
          <p:cNvPr id="16" name="Cuadro de texto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Franja diagonal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elogramo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37" name="Marcador de texto 4" title="Subtítulo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EL ESTILO DE SUBTÍTULO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‹#›</a:t>
            </a:fld>
            <a:endParaRPr lang="es-ES" noProof="0" dirty="0"/>
          </a:p>
        </p:txBody>
      </p:sp>
      <p:sp>
        <p:nvSpPr>
          <p:cNvPr id="17" name="Título 1" title="Título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posición de imagen 31" title="Imagen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una imagen aquí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 title="Título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leyenda aquí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Nombre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Número de teléfono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Correo electrónico </a:t>
            </a:r>
          </a:p>
        </p:txBody>
      </p:sp>
      <p:sp>
        <p:nvSpPr>
          <p:cNvPr id="13" name="Marcador de texto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Sitio web de la empresa</a:t>
            </a:r>
          </a:p>
        </p:txBody>
      </p:sp>
      <p:sp>
        <p:nvSpPr>
          <p:cNvPr id="14" name="Forma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s-ES" noProof="0" dirty="0"/>
          </a:p>
        </p:txBody>
      </p:sp>
      <p:sp>
        <p:nvSpPr>
          <p:cNvPr id="15" name="Forma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s-ES" noProof="0" dirty="0"/>
          </a:p>
        </p:txBody>
      </p:sp>
      <p:sp>
        <p:nvSpPr>
          <p:cNvPr id="19" name="Forma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s-ES" noProof="0" dirty="0"/>
          </a:p>
        </p:txBody>
      </p:sp>
      <p:sp>
        <p:nvSpPr>
          <p:cNvPr id="20" name="Forma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s-ES" noProof="0" dirty="0"/>
          </a:p>
        </p:txBody>
      </p:sp>
      <p:sp>
        <p:nvSpPr>
          <p:cNvPr id="21" name="Triángulo rectángulo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arcador de posición de imagen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es-ES" noProof="0" smtClean="0"/>
              <a:pPr rtl="0"/>
              <a:t>‹#›</a:t>
            </a:fld>
            <a:endParaRPr lang="es-ES" noProof="0" dirty="0"/>
          </a:p>
        </p:txBody>
      </p:sp>
      <p:sp>
        <p:nvSpPr>
          <p:cNvPr id="9" name="Marcador de título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coming.oi@udg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ia.dretieconomiques@udg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diegomartin.Papayannis@udg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g.edu/ca/Portals/46/Calendaris%20i%20horaris/02Calendari%20acad&#232;mic%20visual%20FCEE%202020-2021%20(16.10.20).pdf?ver=QKQtyUyhNr6DWFAwWEbNow%3d%3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g.edu/ca/fd/informacio-academica/horaris-i-exame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dg.edu/ca/Portals/46/Calendaris%20i%20horaris/02Calendari%20acad&#232;mic%20visual%20FCEE%202020-2021%20(16.10.20).pdf?ver=QKQtyUyhNr6DWFAwWEbNow%3d%3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g.edu/ca/viu/serveis-universitaris/asseguranc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g.edu/ca/viu/serveis-universitaris/carnet-destudia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9326" y="552898"/>
            <a:ext cx="5649266" cy="2036426"/>
          </a:xfrm>
        </p:spPr>
        <p:txBody>
          <a:bodyPr rtlCol="0">
            <a:normAutofit/>
          </a:bodyPr>
          <a:lstStyle/>
          <a:p>
            <a:pPr rtl="0"/>
            <a:r>
              <a:rPr lang="es-ES" sz="4900" dirty="0"/>
              <a:t>INTERNACIONAL MOBILITY 2023-2024 </a:t>
            </a:r>
            <a:r>
              <a:rPr lang="es-ES" sz="4000" dirty="0"/>
              <a:t>(</a:t>
            </a:r>
            <a:r>
              <a:rPr lang="es-ES" sz="4000" dirty="0" err="1"/>
              <a:t>Autumn</a:t>
            </a:r>
            <a:r>
              <a:rPr lang="es-ES" sz="4000" dirty="0"/>
              <a:t> </a:t>
            </a:r>
            <a:r>
              <a:rPr lang="es-ES" sz="4000" dirty="0" err="1"/>
              <a:t>Semester</a:t>
            </a:r>
            <a:r>
              <a:rPr lang="es-ES" sz="4000" dirty="0"/>
              <a:t>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5299" y="2830623"/>
            <a:ext cx="4865615" cy="1749765"/>
          </a:xfrm>
        </p:spPr>
        <p:txBody>
          <a:bodyPr rtlCol="0"/>
          <a:lstStyle/>
          <a:p>
            <a:pPr rtl="0"/>
            <a:r>
              <a:rPr lang="es-ES" sz="3600" dirty="0" err="1"/>
              <a:t>Welcome</a:t>
            </a:r>
            <a:r>
              <a:rPr lang="es-ES" sz="3600" dirty="0"/>
              <a:t> to </a:t>
            </a:r>
            <a:r>
              <a:rPr lang="es-ES" sz="3600" dirty="0" err="1"/>
              <a:t>the</a:t>
            </a:r>
            <a:r>
              <a:rPr lang="es-ES" sz="3600" dirty="0"/>
              <a:t> </a:t>
            </a:r>
            <a:r>
              <a:rPr lang="es-ES" sz="3600" dirty="0" err="1"/>
              <a:t>Faculty</a:t>
            </a:r>
            <a:r>
              <a:rPr lang="es-ES" sz="3600" dirty="0"/>
              <a:t> </a:t>
            </a:r>
            <a:r>
              <a:rPr lang="es-ES" sz="3600" dirty="0" err="1"/>
              <a:t>of</a:t>
            </a:r>
            <a:r>
              <a:rPr lang="es-ES" sz="3600" dirty="0"/>
              <a:t> </a:t>
            </a:r>
            <a:r>
              <a:rPr lang="es-ES" sz="3600" dirty="0" err="1"/>
              <a:t>Law</a:t>
            </a:r>
            <a:r>
              <a:rPr lang="es-ES" sz="3600" dirty="0"/>
              <a:t> </a:t>
            </a:r>
            <a:r>
              <a:rPr lang="es-ES" sz="3600" dirty="0" err="1"/>
              <a:t>of</a:t>
            </a:r>
            <a:r>
              <a:rPr lang="es-ES" sz="3600" dirty="0"/>
              <a:t> </a:t>
            </a:r>
            <a:r>
              <a:rPr lang="es-ES" sz="3600" dirty="0" err="1"/>
              <a:t>the</a:t>
            </a:r>
            <a:r>
              <a:rPr lang="es-ES" sz="3600" dirty="0"/>
              <a:t> </a:t>
            </a:r>
            <a:r>
              <a:rPr lang="es-ES" sz="3600" dirty="0" err="1"/>
              <a:t>University</a:t>
            </a:r>
            <a:r>
              <a:rPr lang="es-ES" sz="3600" dirty="0"/>
              <a:t> of Girona.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84" y="1232964"/>
            <a:ext cx="3810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tge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876" y="4941115"/>
            <a:ext cx="3307761" cy="150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7" y="209028"/>
            <a:ext cx="8485363" cy="1147969"/>
          </a:xfrm>
        </p:spPr>
        <p:txBody>
          <a:bodyPr rtlCol="0">
            <a:normAutofit/>
          </a:bodyPr>
          <a:lstStyle/>
          <a:p>
            <a:pPr marL="571500" indent="-571500" rtl="0">
              <a:buFont typeface="Arial" panose="020B0604020202020204" pitchFamily="34" charset="0"/>
              <a:buChar char="•"/>
            </a:pPr>
            <a:r>
              <a:rPr lang="es-ES" dirty="0"/>
              <a:t>Final </a:t>
            </a:r>
            <a:r>
              <a:rPr lang="es-ES" dirty="0" err="1"/>
              <a:t>Documents</a:t>
            </a:r>
            <a:endParaRPr lang="es-ES" dirty="0"/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1814" y="2005762"/>
            <a:ext cx="11355384" cy="4076986"/>
          </a:xfrm>
        </p:spPr>
        <p:txBody>
          <a:bodyPr rtlCol="0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b="1" dirty="0"/>
              <a:t>Transcript of Records (</a:t>
            </a:r>
            <a:r>
              <a:rPr lang="en-US" b="1" dirty="0" err="1"/>
              <a:t>ToR</a:t>
            </a:r>
            <a:r>
              <a:rPr lang="en-US" b="1" dirty="0"/>
              <a:t>):</a:t>
            </a:r>
            <a:r>
              <a:rPr lang="en-US" dirty="0"/>
              <a:t> </a:t>
            </a:r>
            <a:r>
              <a:rPr lang="en-US" sz="2400" dirty="0"/>
              <a:t>you can get it from </a:t>
            </a:r>
            <a:r>
              <a:rPr lang="en-US" dirty="0"/>
              <a:t>February</a:t>
            </a:r>
            <a:r>
              <a:rPr lang="en-US" sz="2400" dirty="0"/>
              <a:t> 28</a:t>
            </a:r>
            <a:r>
              <a:rPr lang="en-US" sz="2000" baseline="30000" dirty="0"/>
              <a:t>th</a:t>
            </a:r>
            <a:r>
              <a:rPr lang="en-US" dirty="0"/>
              <a:t>. For academic year students from July 12</a:t>
            </a:r>
          </a:p>
          <a:p>
            <a:pPr algn="just"/>
            <a:r>
              <a:rPr lang="en-US" dirty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/>
              <a:t>The Transcript of Records (</a:t>
            </a:r>
            <a:r>
              <a:rPr lang="en-US" dirty="0" err="1"/>
              <a:t>ToR</a:t>
            </a:r>
            <a:r>
              <a:rPr lang="en-US" dirty="0"/>
              <a:t>) will be sent to you and to your university by e-mail.</a:t>
            </a:r>
          </a:p>
          <a:p>
            <a:pPr algn="just"/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b="1" dirty="0"/>
              <a:t>The attendance certificate</a:t>
            </a:r>
            <a:r>
              <a:rPr lang="en-US" dirty="0"/>
              <a:t>: you need to communicate the date you will leave in the email of the International Office ( </a:t>
            </a:r>
            <a:r>
              <a:rPr lang="en-US" dirty="0">
                <a:hlinkClick r:id="rId3"/>
              </a:rPr>
              <a:t>incoming.oi@udg.edu</a:t>
            </a:r>
            <a:r>
              <a:rPr lang="en-US" dirty="0"/>
              <a:t> ), so you can get it </a:t>
            </a:r>
            <a:r>
              <a:rPr lang="en-US" dirty="0">
                <a:solidFill>
                  <a:srgbClr val="FF0000"/>
                </a:solidFill>
              </a:rPr>
              <a:t>maximum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 days before you leave.</a:t>
            </a:r>
            <a:endParaRPr lang="en-US" sz="24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smtClean="0"/>
              <a:pPr rtl="0"/>
              <a:t>10</a:t>
            </a:fld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11072324" y="261729"/>
            <a:ext cx="814874" cy="6713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920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 de texto 20">
            <a:extLst>
              <a:ext uri="{FF2B5EF4-FFF2-40B4-BE49-F238E27FC236}">
                <a16:creationId xmlns:a16="http://schemas.microsoft.com/office/drawing/2014/main" id="{A20626FA-81E3-4C45-BF2D-D52CF6D96238}"/>
              </a:ext>
            </a:extLst>
          </p:cNvPr>
          <p:cNvSpPr txBox="1"/>
          <p:nvPr/>
        </p:nvSpPr>
        <p:spPr>
          <a:xfrm>
            <a:off x="3238428" y="2855631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endParaRPr lang="es-ES" sz="6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B6C5EAB-81FF-4827-A160-22F4363C6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3355" y="1365128"/>
            <a:ext cx="5256498" cy="1616252"/>
          </a:xfrm>
        </p:spPr>
        <p:txBody>
          <a:bodyPr rtlCol="0" anchor="ctr"/>
          <a:lstStyle/>
          <a:p>
            <a:pPr algn="ctr" rt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much</a:t>
            </a:r>
            <a:r>
              <a:rPr lang="es-ES" dirty="0"/>
              <a:t>!</a:t>
            </a:r>
            <a:endParaRPr lang="es-ES" b="0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B6611344-9447-438E-873C-299AF4110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84186" y="3456199"/>
            <a:ext cx="3445782" cy="288000"/>
          </a:xfrm>
        </p:spPr>
        <p:txBody>
          <a:bodyPr rtlCol="0"/>
          <a:lstStyle/>
          <a:p>
            <a:pPr algn="ctr" rtl="0"/>
            <a:endParaRPr lang="es-ES" dirty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A0B41C33-430D-4B31-A546-F856469194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45987" y="3767066"/>
            <a:ext cx="3940822" cy="311403"/>
          </a:xfrm>
        </p:spPr>
        <p:txBody>
          <a:bodyPr rtlCol="0"/>
          <a:lstStyle/>
          <a:p>
            <a:pPr rtl="0"/>
            <a:r>
              <a:rPr lang="es-ES" dirty="0"/>
              <a:t>secretaria.dretieconomiques@udg.edu</a:t>
            </a:r>
          </a:p>
        </p:txBody>
      </p:sp>
      <p:sp>
        <p:nvSpPr>
          <p:cNvPr id="13" name="Título 7">
            <a:extLst>
              <a:ext uri="{FF2B5EF4-FFF2-40B4-BE49-F238E27FC236}">
                <a16:creationId xmlns:a16="http://schemas.microsoft.com/office/drawing/2014/main" id="{8B6C5EAB-81FF-4827-A160-22F4363C611A}"/>
              </a:ext>
            </a:extLst>
          </p:cNvPr>
          <p:cNvSpPr txBox="1">
            <a:spLocks/>
          </p:cNvSpPr>
          <p:nvPr/>
        </p:nvSpPr>
        <p:spPr>
          <a:xfrm>
            <a:off x="6382139" y="2981380"/>
            <a:ext cx="5476408" cy="267658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err="1">
                <a:solidFill>
                  <a:srgbClr val="014E7D"/>
                </a:solidFill>
              </a:rPr>
              <a:t>Enjoy</a:t>
            </a:r>
            <a:r>
              <a:rPr lang="es-ES" sz="2800" dirty="0">
                <a:solidFill>
                  <a:srgbClr val="014E7D"/>
                </a:solidFill>
              </a:rPr>
              <a:t> </a:t>
            </a:r>
            <a:r>
              <a:rPr lang="es-ES" sz="2800" dirty="0" err="1">
                <a:solidFill>
                  <a:srgbClr val="014E7D"/>
                </a:solidFill>
              </a:rPr>
              <a:t>your</a:t>
            </a:r>
            <a:r>
              <a:rPr lang="es-ES" sz="2800" dirty="0">
                <a:solidFill>
                  <a:srgbClr val="014E7D"/>
                </a:solidFill>
              </a:rPr>
              <a:t> International </a:t>
            </a:r>
            <a:r>
              <a:rPr lang="es-ES" sz="2800" dirty="0" err="1">
                <a:solidFill>
                  <a:srgbClr val="014E7D"/>
                </a:solidFill>
              </a:rPr>
              <a:t>mobility</a:t>
            </a:r>
            <a:r>
              <a:rPr lang="es-ES" sz="2800" dirty="0">
                <a:solidFill>
                  <a:srgbClr val="014E7D"/>
                </a:solidFill>
              </a:rPr>
              <a:t> </a:t>
            </a:r>
            <a:r>
              <a:rPr lang="es-ES" sz="2800" dirty="0" err="1">
                <a:solidFill>
                  <a:srgbClr val="014E7D"/>
                </a:solidFill>
              </a:rPr>
              <a:t>experience</a:t>
            </a:r>
            <a:r>
              <a:rPr lang="es-ES" sz="2800" dirty="0">
                <a:solidFill>
                  <a:srgbClr val="014E7D"/>
                </a:solidFill>
              </a:rPr>
              <a:t> in </a:t>
            </a:r>
            <a:r>
              <a:rPr lang="es-ES" sz="2800" dirty="0" err="1">
                <a:solidFill>
                  <a:srgbClr val="014E7D"/>
                </a:solidFill>
              </a:rPr>
              <a:t>our</a:t>
            </a:r>
            <a:r>
              <a:rPr lang="es-ES" sz="2800" dirty="0">
                <a:solidFill>
                  <a:srgbClr val="014E7D"/>
                </a:solidFill>
              </a:rPr>
              <a:t> </a:t>
            </a:r>
            <a:r>
              <a:rPr lang="es-ES" sz="2800" dirty="0" err="1">
                <a:solidFill>
                  <a:srgbClr val="014E7D"/>
                </a:solidFill>
              </a:rPr>
              <a:t>Faculty</a:t>
            </a:r>
            <a:r>
              <a:rPr lang="es-ES" sz="2800" dirty="0">
                <a:solidFill>
                  <a:srgbClr val="014E7D"/>
                </a:solidFill>
              </a:rPr>
              <a:t> </a:t>
            </a:r>
            <a:r>
              <a:rPr lang="es-ES" sz="2800" dirty="0" err="1">
                <a:solidFill>
                  <a:srgbClr val="014E7D"/>
                </a:solidFill>
              </a:rPr>
              <a:t>of</a:t>
            </a:r>
            <a:r>
              <a:rPr lang="es-ES" sz="2800" dirty="0">
                <a:solidFill>
                  <a:srgbClr val="014E7D"/>
                </a:solidFill>
              </a:rPr>
              <a:t> </a:t>
            </a:r>
            <a:r>
              <a:rPr lang="es-ES" sz="2800" dirty="0" err="1">
                <a:solidFill>
                  <a:srgbClr val="014E7D"/>
                </a:solidFill>
              </a:rPr>
              <a:t>Law</a:t>
            </a:r>
            <a:r>
              <a:rPr lang="es-ES" sz="2800" dirty="0">
                <a:solidFill>
                  <a:srgbClr val="0070C0"/>
                </a:solidFill>
              </a:rPr>
              <a:t>.</a:t>
            </a:r>
            <a:endParaRPr lang="es-ES" sz="2800" b="0" dirty="0">
              <a:solidFill>
                <a:srgbClr val="0070C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382139" y="3456199"/>
            <a:ext cx="440790" cy="1442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8" y="1887537"/>
            <a:ext cx="5450766" cy="3735049"/>
          </a:xfrm>
        </p:spPr>
      </p:pic>
    </p:spTree>
    <p:extLst>
      <p:ext uri="{BB962C8B-B14F-4D97-AF65-F5344CB8AC3E}">
        <p14:creationId xmlns:p14="http://schemas.microsoft.com/office/powerpoint/2010/main" val="226095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571500" indent="-571500" rtl="0">
              <a:buFont typeface="Arial" panose="020B0604020202020204" pitchFamily="34" charset="0"/>
              <a:buChar char="•"/>
            </a:pPr>
            <a:endParaRPr lang="es-ES" b="0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24E18385-8BEA-4522-ABAA-5AB38F0D4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470992"/>
            <a:ext cx="5475290" cy="583096"/>
          </a:xfrm>
        </p:spPr>
        <p:txBody>
          <a:bodyPr rtlCol="0">
            <a:normAutofit/>
          </a:bodyPr>
          <a:lstStyle/>
          <a:p>
            <a:pPr rtl="0"/>
            <a:r>
              <a:rPr lang="es-ES" dirty="0" err="1"/>
              <a:t>Academic</a:t>
            </a:r>
            <a:r>
              <a:rPr lang="es-ES" dirty="0"/>
              <a:t> </a:t>
            </a:r>
            <a:r>
              <a:rPr lang="es-ES" dirty="0" err="1"/>
              <a:t>Secretary</a:t>
            </a:r>
            <a:r>
              <a:rPr lang="es-ES" dirty="0"/>
              <a:t> 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81770" y="2054088"/>
            <a:ext cx="5801132" cy="2947228"/>
          </a:xfrm>
        </p:spPr>
        <p:txBody>
          <a:bodyPr rtlCol="0">
            <a:normAutofit/>
          </a:bodyPr>
          <a:lstStyle/>
          <a:p>
            <a:pPr marL="457200" lvl="1" indent="0">
              <a:buNone/>
            </a:pPr>
            <a:r>
              <a:rPr lang="es-ES" i="1" dirty="0"/>
              <a:t>Marta Juanhuix </a:t>
            </a:r>
          </a:p>
          <a:p>
            <a:pPr marL="457200" lvl="1" indent="0">
              <a:buNone/>
            </a:pPr>
            <a:r>
              <a:rPr lang="es-E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secretaria.dretieconomiques@udg.edu</a:t>
            </a:r>
            <a:endParaRPr lang="es-ES" sz="2400" dirty="0"/>
          </a:p>
          <a:p>
            <a:pPr lvl="1"/>
            <a:r>
              <a:rPr lang="es-ES" dirty="0" err="1"/>
              <a:t>Faculty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Economics</a:t>
            </a:r>
            <a:endParaRPr lang="es-ES" dirty="0"/>
          </a:p>
          <a:p>
            <a:pPr lvl="1"/>
            <a:r>
              <a:rPr lang="es-ES" dirty="0"/>
              <a:t>C. Universitat de Girona, 10</a:t>
            </a:r>
          </a:p>
          <a:p>
            <a:pPr lvl="1"/>
            <a:r>
              <a:rPr lang="es-ES" dirty="0"/>
              <a:t>Campus </a:t>
            </a:r>
            <a:r>
              <a:rPr lang="es-ES" dirty="0" err="1"/>
              <a:t>Montilivi</a:t>
            </a:r>
            <a:r>
              <a:rPr lang="es-ES" dirty="0"/>
              <a:t> </a:t>
            </a:r>
          </a:p>
          <a:p>
            <a:pPr lvl="1"/>
            <a:r>
              <a:rPr lang="es-ES" dirty="0"/>
              <a:t>17003 Girona</a:t>
            </a:r>
          </a:p>
          <a:p>
            <a:pPr lvl="1"/>
            <a:r>
              <a:rPr lang="es-ES" dirty="0"/>
              <a:t>Tel. +0034 972 418002</a:t>
            </a:r>
          </a:p>
        </p:txBody>
      </p:sp>
      <p:sp>
        <p:nvSpPr>
          <p:cNvPr id="21" name="Marcador de número de diapositiva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699F50C-BE38-4BD0-BA84-9B090E1F2B9B}" type="slidenum">
              <a:rPr lang="es-ES" smtClean="0"/>
              <a:pPr rtl="0"/>
              <a:t>2</a:t>
            </a:fld>
            <a:endParaRPr lang="es-ES" dirty="0"/>
          </a:p>
        </p:txBody>
      </p:sp>
      <p:sp>
        <p:nvSpPr>
          <p:cNvPr id="11" name="Elipse 10"/>
          <p:cNvSpPr/>
          <p:nvPr/>
        </p:nvSpPr>
        <p:spPr>
          <a:xfrm>
            <a:off x="11072324" y="261728"/>
            <a:ext cx="814874" cy="6340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texto 14">
            <a:extLst>
              <a:ext uri="{FF2B5EF4-FFF2-40B4-BE49-F238E27FC236}">
                <a16:creationId xmlns:a16="http://schemas.microsoft.com/office/drawing/2014/main" id="{E53F0D9B-273A-409C-BE00-BEC61AC91384}"/>
              </a:ext>
            </a:extLst>
          </p:cNvPr>
          <p:cNvSpPr txBox="1">
            <a:spLocks/>
          </p:cNvSpPr>
          <p:nvPr/>
        </p:nvSpPr>
        <p:spPr>
          <a:xfrm>
            <a:off x="6505303" y="3327676"/>
            <a:ext cx="5381895" cy="5830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22" name="Marcador de contenido 15">
            <a:extLst>
              <a:ext uri="{FF2B5EF4-FFF2-40B4-BE49-F238E27FC236}">
                <a16:creationId xmlns:a16="http://schemas.microsoft.com/office/drawing/2014/main" id="{D602C6A2-0BE4-4B11-8B5B-64897D5557D6}"/>
              </a:ext>
            </a:extLst>
          </p:cNvPr>
          <p:cNvSpPr txBox="1">
            <a:spLocks/>
          </p:cNvSpPr>
          <p:nvPr/>
        </p:nvSpPr>
        <p:spPr>
          <a:xfrm>
            <a:off x="5993967" y="3395481"/>
            <a:ext cx="5605713" cy="2947228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ES" sz="2400" dirty="0"/>
          </a:p>
          <a:p>
            <a:pPr lvl="1"/>
            <a:endParaRPr lang="es-ES" sz="2400" dirty="0"/>
          </a:p>
          <a:p>
            <a:pPr lvl="1"/>
            <a:endParaRPr lang="es-ES" sz="2400" dirty="0"/>
          </a:p>
          <a:p>
            <a:pPr lvl="1"/>
            <a:endParaRPr lang="es-ES" sz="2400" dirty="0"/>
          </a:p>
          <a:p>
            <a:pPr lvl="1"/>
            <a:r>
              <a:rPr lang="es-ES" sz="2400" dirty="0" err="1"/>
              <a:t>Vice-dean</a:t>
            </a:r>
            <a:r>
              <a:rPr lang="es-ES" sz="2400" dirty="0"/>
              <a:t>  </a:t>
            </a:r>
          </a:p>
          <a:p>
            <a:pPr marL="457200" lvl="1" indent="0">
              <a:buNone/>
            </a:pPr>
            <a:r>
              <a:rPr lang="es-ES" sz="2400" dirty="0"/>
              <a:t>   Diego M. Papayannis</a:t>
            </a:r>
          </a:p>
          <a:p>
            <a:pPr marL="457200" lvl="1" indent="0">
              <a:buNone/>
            </a:pPr>
            <a:r>
              <a:rPr lang="es-ES" sz="2400" dirty="0"/>
              <a:t>   </a:t>
            </a:r>
            <a:r>
              <a:rPr lang="es-ES" sz="2200" dirty="0">
                <a:hlinkClick r:id="rId4"/>
              </a:rPr>
              <a:t>diegomartin.Papayannis@udg.edu</a:t>
            </a:r>
            <a:endParaRPr lang="es-ES" sz="2200" dirty="0"/>
          </a:p>
          <a:p>
            <a:pPr marL="457200" lvl="1" indent="0">
              <a:buNone/>
            </a:pPr>
            <a:r>
              <a:rPr lang="es-ES" sz="2400" dirty="0"/>
              <a:t>   </a:t>
            </a:r>
            <a:endParaRPr lang="es-E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1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smtClean="0"/>
              <a:pPr rtl="0"/>
              <a:t>3</a:t>
            </a:fld>
            <a:endParaRPr lang="es-ES" dirty="0"/>
          </a:p>
        </p:txBody>
      </p:sp>
      <p:sp>
        <p:nvSpPr>
          <p:cNvPr id="13" name="Título 13">
            <a:extLst>
              <a:ext uri="{FF2B5EF4-FFF2-40B4-BE49-F238E27FC236}">
                <a16:creationId xmlns:a16="http://schemas.microsoft.com/office/drawing/2014/main" id="{F64048FA-1C7E-4BEF-8273-A6490A22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629589"/>
            <a:ext cx="10074743" cy="1147969"/>
          </a:xfrm>
        </p:spPr>
        <p:txBody>
          <a:bodyPr rtlCol="0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200" dirty="0"/>
              <a:t>Office Schedule </a:t>
            </a:r>
            <a:r>
              <a:rPr lang="es-ES" sz="3200" dirty="0" err="1"/>
              <a:t>Academic</a:t>
            </a:r>
            <a:r>
              <a:rPr lang="es-ES" sz="3200" dirty="0"/>
              <a:t> </a:t>
            </a:r>
            <a:r>
              <a:rPr lang="es-ES" sz="3200" dirty="0" err="1"/>
              <a:t>Secretary</a:t>
            </a:r>
            <a:r>
              <a:rPr lang="es-ES" sz="3200" dirty="0"/>
              <a:t> Office</a:t>
            </a:r>
            <a:br>
              <a:rPr lang="es-ES" sz="3200" dirty="0"/>
            </a:br>
            <a:r>
              <a:rPr lang="es-ES" sz="3200" dirty="0" err="1"/>
              <a:t>Faculty</a:t>
            </a:r>
            <a:r>
              <a:rPr lang="es-ES" sz="3200" dirty="0"/>
              <a:t> </a:t>
            </a:r>
            <a:r>
              <a:rPr lang="es-ES" sz="3200" dirty="0" err="1"/>
              <a:t>of</a:t>
            </a:r>
            <a:r>
              <a:rPr lang="es-ES" sz="3200" dirty="0"/>
              <a:t> </a:t>
            </a:r>
            <a:r>
              <a:rPr lang="es-ES" sz="3200" dirty="0" err="1"/>
              <a:t>Economics</a:t>
            </a:r>
            <a:r>
              <a:rPr lang="es-ES" sz="3200" dirty="0"/>
              <a:t> 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18678" y="2198119"/>
            <a:ext cx="10835122" cy="3978844"/>
          </a:xfrm>
        </p:spPr>
        <p:txBody>
          <a:bodyPr/>
          <a:lstStyle/>
          <a:p>
            <a:r>
              <a:rPr lang="en-GB" sz="3200" dirty="0"/>
              <a:t>Monday to Friday from 9:30 to 13:45 – Marta Juanhuix</a:t>
            </a:r>
          </a:p>
          <a:p>
            <a:endParaRPr lang="en-GB" sz="3200" dirty="0"/>
          </a:p>
          <a:p>
            <a:pPr lvl="1"/>
            <a:r>
              <a:rPr lang="en-GB" sz="2800" dirty="0"/>
              <a:t>I work at the office – Faculty of Economics, from Tuesday to Friday </a:t>
            </a:r>
          </a:p>
          <a:p>
            <a:endParaRPr lang="en-GB" sz="3200" dirty="0"/>
          </a:p>
          <a:p>
            <a:pPr lvl="1"/>
            <a:r>
              <a:rPr lang="en-GB" sz="2800" dirty="0"/>
              <a:t>From October 1st to June 30th Monday only by email</a:t>
            </a: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7" name="Elipse 6"/>
          <p:cNvSpPr/>
          <p:nvPr/>
        </p:nvSpPr>
        <p:spPr>
          <a:xfrm>
            <a:off x="11072324" y="261729"/>
            <a:ext cx="814874" cy="6340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texto 14">
            <a:extLst>
              <a:ext uri="{FF2B5EF4-FFF2-40B4-BE49-F238E27FC236}">
                <a16:creationId xmlns:a16="http://schemas.microsoft.com/office/drawing/2014/main" id="{99D1FB0B-7638-426D-9EDD-62688C6D918B}"/>
              </a:ext>
            </a:extLst>
          </p:cNvPr>
          <p:cNvSpPr txBox="1">
            <a:spLocks/>
          </p:cNvSpPr>
          <p:nvPr/>
        </p:nvSpPr>
        <p:spPr>
          <a:xfrm>
            <a:off x="928135" y="1736861"/>
            <a:ext cx="10551626" cy="4251462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8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es-ES" sz="2400" dirty="0">
              <a:latin typeface="Abadi" panose="020B0604020104020204" pitchFamily="34" charset="0"/>
            </a:endParaRPr>
          </a:p>
          <a:p>
            <a:pPr marL="457200" lvl="1" indent="0">
              <a:buNone/>
            </a:pPr>
            <a:endParaRPr lang="es-ES" sz="2400" dirty="0"/>
          </a:p>
          <a:p>
            <a:pPr marL="457200" lvl="1" indent="0">
              <a:buNone/>
            </a:pPr>
            <a:endParaRPr lang="es-ES" sz="2400" dirty="0"/>
          </a:p>
          <a:p>
            <a:pPr marL="457200" lvl="1" indent="0">
              <a:buNone/>
            </a:pPr>
            <a:endParaRPr lang="es-ES" sz="2400" dirty="0"/>
          </a:p>
          <a:p>
            <a:pPr marL="457200" lvl="1" indent="0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68007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3">
            <a:extLst>
              <a:ext uri="{FF2B5EF4-FFF2-40B4-BE49-F238E27FC236}">
                <a16:creationId xmlns:a16="http://schemas.microsoft.com/office/drawing/2014/main" id="{F64048FA-1C7E-4BEF-8273-A6490A22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19" y="261729"/>
            <a:ext cx="8333222" cy="1147969"/>
          </a:xfrm>
        </p:spPr>
        <p:txBody>
          <a:bodyPr rtlCol="0">
            <a:normAutofit/>
          </a:bodyPr>
          <a:lstStyle/>
          <a:p>
            <a:pPr marL="571500" indent="-571500" rtl="0">
              <a:buFont typeface="Arial" panose="020B0604020202020204" pitchFamily="34" charset="0"/>
              <a:buChar char="•"/>
            </a:pPr>
            <a:r>
              <a:rPr lang="es-ES" dirty="0" err="1"/>
              <a:t>Academic</a:t>
            </a:r>
            <a:r>
              <a:rPr lang="es-ES" dirty="0"/>
              <a:t> Calendar </a:t>
            </a:r>
            <a:r>
              <a:rPr lang="es-ES" sz="2800" dirty="0"/>
              <a:t>(</a:t>
            </a:r>
            <a:r>
              <a:rPr lang="es-ES" sz="2400" dirty="0" err="1"/>
              <a:t>Autumn</a:t>
            </a:r>
            <a:r>
              <a:rPr lang="es-ES" sz="2400" dirty="0"/>
              <a:t> 2023-2024)</a:t>
            </a:r>
            <a:endParaRPr lang="es-ES" sz="32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smtClean="0"/>
              <a:pPr rtl="0"/>
              <a:t>4</a:t>
            </a:fld>
            <a:endParaRPr lang="es-ES" dirty="0"/>
          </a:p>
        </p:txBody>
      </p:sp>
      <p:sp>
        <p:nvSpPr>
          <p:cNvPr id="7" name="Elipse 6"/>
          <p:cNvSpPr/>
          <p:nvPr/>
        </p:nvSpPr>
        <p:spPr>
          <a:xfrm>
            <a:off x="11072324" y="261729"/>
            <a:ext cx="814874" cy="6340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texto 14">
            <a:extLst>
              <a:ext uri="{FF2B5EF4-FFF2-40B4-BE49-F238E27FC236}">
                <a16:creationId xmlns:a16="http://schemas.microsoft.com/office/drawing/2014/main" id="{99D1FB0B-7638-426D-9EDD-62688C6D918B}"/>
              </a:ext>
            </a:extLst>
          </p:cNvPr>
          <p:cNvSpPr txBox="1">
            <a:spLocks/>
          </p:cNvSpPr>
          <p:nvPr/>
        </p:nvSpPr>
        <p:spPr>
          <a:xfrm>
            <a:off x="939567" y="1493240"/>
            <a:ext cx="10540194" cy="4748169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GB" sz="2800" b="1" dirty="0"/>
              <a:t> CLASSES</a:t>
            </a:r>
            <a:r>
              <a:rPr lang="en-GB" b="1" dirty="0"/>
              <a:t>: </a:t>
            </a:r>
            <a:r>
              <a:rPr lang="en-GB" dirty="0"/>
              <a:t>from 12/09/2023 to 23/12/2023 (both included)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/>
              <a:t>  </a:t>
            </a:r>
            <a:r>
              <a:rPr lang="en-GB" sz="2800" b="1" dirty="0"/>
              <a:t>HOLIDAYS:</a:t>
            </a:r>
          </a:p>
          <a:p>
            <a:pPr marL="0" indent="0">
              <a:buNone/>
            </a:pPr>
            <a:r>
              <a:rPr lang="en-GB" sz="2800" b="1" dirty="0"/>
              <a:t>       </a:t>
            </a:r>
            <a:r>
              <a:rPr lang="en-GB" dirty="0"/>
              <a:t>- Christmas: from 24/12/2023 to 06/01/2024 (both included)</a:t>
            </a:r>
          </a:p>
          <a:p>
            <a:pPr marL="0" indent="0">
              <a:buNone/>
            </a:pPr>
            <a:r>
              <a:rPr lang="en-GB" sz="2800" b="1" dirty="0"/>
              <a:t>       </a:t>
            </a:r>
            <a:r>
              <a:rPr lang="en-GB" sz="2800" dirty="0"/>
              <a:t>-</a:t>
            </a:r>
            <a:r>
              <a:rPr lang="en-GB" sz="2800" b="1" dirty="0"/>
              <a:t> </a:t>
            </a:r>
            <a:r>
              <a:rPr lang="en-GB" dirty="0"/>
              <a:t>Spanish Festivity: 12/10/2023</a:t>
            </a:r>
          </a:p>
          <a:p>
            <a:pPr marL="0" indent="0">
              <a:buNone/>
            </a:pPr>
            <a:r>
              <a:rPr lang="en-GB" dirty="0"/>
              <a:t>        - Sant Narcís Festivity: 30 and 31/10/2023</a:t>
            </a:r>
          </a:p>
          <a:p>
            <a:pPr marL="0" indent="0">
              <a:buNone/>
            </a:pPr>
            <a:r>
              <a:rPr lang="en-GB" dirty="0"/>
              <a:t>        - Constitutional Day: 06/12/2023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/>
              <a:t>  </a:t>
            </a:r>
            <a:r>
              <a:rPr lang="en-GB" sz="2800" b="1" dirty="0"/>
              <a:t>EXAM PERIOD: </a:t>
            </a:r>
          </a:p>
          <a:p>
            <a:pPr marL="0" indent="0">
              <a:buNone/>
            </a:pPr>
            <a:r>
              <a:rPr lang="en-GB" sz="2800" b="1" dirty="0"/>
              <a:t>       </a:t>
            </a:r>
            <a:r>
              <a:rPr lang="en-GB" sz="2800" dirty="0"/>
              <a:t>- F</a:t>
            </a:r>
            <a:r>
              <a:rPr lang="en-GB" dirty="0"/>
              <a:t>rom 08/01/2024 to 02/02/2024</a:t>
            </a:r>
          </a:p>
          <a:p>
            <a:pPr marL="457200" lvl="1" indent="0">
              <a:buNone/>
            </a:pPr>
            <a:r>
              <a:rPr lang="en-GB" sz="2400" dirty="0"/>
              <a:t>  - FIRST ROUND: from 08/01/2024 to 19/01/2024</a:t>
            </a:r>
          </a:p>
          <a:p>
            <a:pPr marL="457200" lvl="1" indent="0">
              <a:buNone/>
            </a:pPr>
            <a:r>
              <a:rPr lang="en-GB" sz="2400" dirty="0"/>
              <a:t>  - SECOND ROUND: from 22/01/2024 to 02/02/2024</a:t>
            </a:r>
          </a:p>
          <a:p>
            <a:pPr marL="457200" lvl="1" indent="0">
              <a:buNone/>
            </a:pPr>
            <a:endParaRPr lang="en-GB" sz="2400" b="1" dirty="0"/>
          </a:p>
          <a:p>
            <a:pPr marL="457200" lvl="1" indent="0">
              <a:buNone/>
            </a:pPr>
            <a:endParaRPr lang="en-GB" sz="2800" b="1" dirty="0"/>
          </a:p>
          <a:p>
            <a:pPr marL="0" indent="0">
              <a:buNone/>
            </a:pPr>
            <a:endParaRPr lang="en-GB" sz="2400" dirty="0">
              <a:latin typeface="Abadi" panose="020B0604020104020204" pitchFamily="34" charset="0"/>
              <a:hlinkClick r:id="rId3"/>
            </a:endParaRPr>
          </a:p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1513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3">
            <a:extLst>
              <a:ext uri="{FF2B5EF4-FFF2-40B4-BE49-F238E27FC236}">
                <a16:creationId xmlns:a16="http://schemas.microsoft.com/office/drawing/2014/main" id="{F64048FA-1C7E-4BEF-8273-A6490A22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19" y="261729"/>
            <a:ext cx="8333222" cy="1147969"/>
          </a:xfrm>
        </p:spPr>
        <p:txBody>
          <a:bodyPr rtlCol="0">
            <a:normAutofit/>
          </a:bodyPr>
          <a:lstStyle/>
          <a:p>
            <a:pPr marL="571500" indent="-571500" rtl="0">
              <a:buFont typeface="Arial" panose="020B0604020202020204" pitchFamily="34" charset="0"/>
              <a:buChar char="•"/>
            </a:pPr>
            <a:r>
              <a:rPr lang="es-ES" dirty="0" err="1"/>
              <a:t>Academic</a:t>
            </a:r>
            <a:r>
              <a:rPr lang="es-ES" dirty="0"/>
              <a:t> Calendar </a:t>
            </a:r>
            <a:r>
              <a:rPr lang="es-ES" sz="2800" dirty="0"/>
              <a:t>(</a:t>
            </a:r>
            <a:r>
              <a:rPr lang="es-ES" sz="2400" dirty="0"/>
              <a:t>Spring 2023)</a:t>
            </a:r>
            <a:endParaRPr lang="es-ES" sz="32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smtClean="0"/>
              <a:pPr rtl="0"/>
              <a:t>5</a:t>
            </a:fld>
            <a:endParaRPr lang="es-ES" dirty="0"/>
          </a:p>
        </p:txBody>
      </p:sp>
      <p:sp>
        <p:nvSpPr>
          <p:cNvPr id="7" name="Elipse 6"/>
          <p:cNvSpPr/>
          <p:nvPr/>
        </p:nvSpPr>
        <p:spPr>
          <a:xfrm>
            <a:off x="11072324" y="261729"/>
            <a:ext cx="814874" cy="6340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texto 14">
            <a:extLst>
              <a:ext uri="{FF2B5EF4-FFF2-40B4-BE49-F238E27FC236}">
                <a16:creationId xmlns:a16="http://schemas.microsoft.com/office/drawing/2014/main" id="{99D1FB0B-7638-426D-9EDD-62688C6D918B}"/>
              </a:ext>
            </a:extLst>
          </p:cNvPr>
          <p:cNvSpPr txBox="1">
            <a:spLocks/>
          </p:cNvSpPr>
          <p:nvPr/>
        </p:nvSpPr>
        <p:spPr>
          <a:xfrm>
            <a:off x="872455" y="1493240"/>
            <a:ext cx="10607306" cy="4689446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GB" sz="2800" b="1" dirty="0"/>
              <a:t> CLASSES</a:t>
            </a:r>
            <a:r>
              <a:rPr lang="en-GB" b="1" dirty="0"/>
              <a:t>: </a:t>
            </a:r>
            <a:r>
              <a:rPr lang="en-GB" dirty="0"/>
              <a:t>from 05/02/2024 to 17/05/2024 (both included)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/>
              <a:t>  </a:t>
            </a:r>
            <a:r>
              <a:rPr lang="en-GB" sz="2800" b="1" dirty="0"/>
              <a:t>HOLIDAYS:</a:t>
            </a:r>
          </a:p>
          <a:p>
            <a:pPr marL="0" indent="0">
              <a:buNone/>
            </a:pPr>
            <a:r>
              <a:rPr lang="en-GB" sz="2800" b="1" dirty="0"/>
              <a:t>       </a:t>
            </a:r>
            <a:r>
              <a:rPr lang="en-GB" dirty="0"/>
              <a:t>- Easter: from 25/03/2024 to 01/04/2024 (both included)</a:t>
            </a:r>
          </a:p>
          <a:p>
            <a:pPr marL="0" indent="0">
              <a:buNone/>
            </a:pPr>
            <a:r>
              <a:rPr lang="en-GB" sz="2800" b="1" dirty="0"/>
              <a:t>       </a:t>
            </a:r>
            <a:r>
              <a:rPr lang="en-GB" sz="2800" dirty="0"/>
              <a:t>-</a:t>
            </a:r>
            <a:r>
              <a:rPr lang="en-GB" sz="2800" b="1" dirty="0"/>
              <a:t> </a:t>
            </a:r>
            <a:r>
              <a:rPr lang="en-GB" sz="2800" dirty="0"/>
              <a:t>UdG</a:t>
            </a:r>
            <a:r>
              <a:rPr lang="en-GB" dirty="0"/>
              <a:t> Day: 19/04/2024</a:t>
            </a:r>
          </a:p>
          <a:p>
            <a:pPr marL="0" indent="0">
              <a:buNone/>
            </a:pPr>
            <a:r>
              <a:rPr lang="en-GB" dirty="0"/>
              <a:t>        - 01/05/2024 Worker day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b="1" dirty="0"/>
              <a:t> EXAM PERIOD: </a:t>
            </a:r>
          </a:p>
          <a:p>
            <a:pPr marL="0" indent="0">
              <a:buNone/>
            </a:pPr>
            <a:r>
              <a:rPr lang="en-GB" sz="2800" b="1" dirty="0"/>
              <a:t>       -</a:t>
            </a:r>
            <a:r>
              <a:rPr lang="en-GB" sz="2800" dirty="0"/>
              <a:t> F</a:t>
            </a:r>
            <a:r>
              <a:rPr lang="en-GB" dirty="0"/>
              <a:t>rom 20/05/2024 to 21/06/2024</a:t>
            </a:r>
          </a:p>
          <a:p>
            <a:pPr marL="457200" lvl="1" indent="0">
              <a:buNone/>
            </a:pPr>
            <a:r>
              <a:rPr lang="en-GB" sz="2400" dirty="0"/>
              <a:t>  - FIRST ROUND: from 20/05/2024 to 31/05/2024</a:t>
            </a:r>
          </a:p>
          <a:p>
            <a:pPr marL="457200" lvl="1" indent="0">
              <a:buNone/>
            </a:pPr>
            <a:r>
              <a:rPr lang="en-GB" sz="2400" dirty="0"/>
              <a:t>  - SECOND ROUND: from 03/06/2024 to 21/06/2024</a:t>
            </a:r>
          </a:p>
          <a:p>
            <a:pPr marL="457200" lvl="1" indent="0">
              <a:buNone/>
            </a:pPr>
            <a:r>
              <a:rPr lang="en-GB" sz="2400" b="1" dirty="0">
                <a:hlinkClick r:id="rId3"/>
              </a:rPr>
              <a:t>https://www.udg.edu/ca/fd/informacio-academica/horaris-i-examens</a:t>
            </a:r>
            <a:endParaRPr lang="en-GB" sz="2400" b="1" dirty="0"/>
          </a:p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endParaRPr lang="en-GB" sz="2400" b="1" dirty="0"/>
          </a:p>
          <a:p>
            <a:pPr marL="457200" lvl="1" indent="0">
              <a:buNone/>
            </a:pPr>
            <a:endParaRPr lang="en-GB" sz="2800" b="1" dirty="0"/>
          </a:p>
          <a:p>
            <a:pPr marL="0" indent="0">
              <a:buNone/>
            </a:pPr>
            <a:endParaRPr lang="en-GB" sz="2400" dirty="0">
              <a:latin typeface="Abadi" panose="020B0604020104020204" pitchFamily="34" charset="0"/>
              <a:hlinkClick r:id="rId4"/>
            </a:endParaRPr>
          </a:p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6877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571500" indent="-571500" rtl="0">
              <a:buFont typeface="Arial" panose="020B0604020202020204" pitchFamily="34" charset="0"/>
              <a:buChar char="•"/>
            </a:pPr>
            <a:r>
              <a:rPr lang="es-ES" dirty="0" err="1"/>
              <a:t>Documentation</a:t>
            </a:r>
            <a:endParaRPr lang="es-ES" dirty="0"/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530" y="1694338"/>
            <a:ext cx="11660186" cy="4732653"/>
          </a:xfrm>
        </p:spPr>
        <p:txBody>
          <a:bodyPr rtlCol="0"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LEARNING AGREEMENT</a:t>
            </a:r>
          </a:p>
          <a:p>
            <a:pPr>
              <a:lnSpc>
                <a:spcPct val="100000"/>
              </a:lnSpc>
            </a:pPr>
            <a:endParaRPr lang="en-US" b="1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Changes form</a:t>
            </a:r>
          </a:p>
          <a:p>
            <a:pPr>
              <a:lnSpc>
                <a:spcPct val="100000"/>
              </a:lnSpc>
            </a:pPr>
            <a:endParaRPr lang="en-US" b="1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DISCLAIMER OF RESPONSIBILITY (in case you don’t need Insurance from </a:t>
            </a:r>
            <a:r>
              <a:rPr lang="en-US" b="1" dirty="0" err="1"/>
              <a:t>Udg</a:t>
            </a:r>
            <a:r>
              <a:rPr lang="en-US" b="1" dirty="0"/>
              <a:t> because you have it)</a:t>
            </a:r>
          </a:p>
          <a:p>
            <a:pPr>
              <a:lnSpc>
                <a:spcPct val="100000"/>
              </a:lnSpc>
            </a:pPr>
            <a:endParaRPr lang="en-US" b="1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INSURANCE</a:t>
            </a:r>
          </a:p>
          <a:p>
            <a:pPr lvl="1" algn="just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You can find information about insurance from UdG in the website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https://www.udg.edu/ca/viu/serveis-universitaris/assegurances</a:t>
            </a:r>
            <a:endParaRPr lang="en-US" dirty="0">
              <a:solidFill>
                <a:schemeClr val="tx1"/>
              </a:solidFill>
            </a:endParaRPr>
          </a:p>
          <a:p>
            <a:pPr lvl="1" algn="just"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rtl="0">
              <a:buClr>
                <a:schemeClr val="accent2"/>
              </a:buClr>
            </a:pP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smtClean="0"/>
              <a:pPr rtl="0"/>
              <a:t>6</a:t>
            </a:fld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11072324" y="261729"/>
            <a:ext cx="814874" cy="6713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4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571500" indent="-571500" rtl="0">
              <a:buFont typeface="Arial" panose="020B0604020202020204" pitchFamily="34" charset="0"/>
              <a:buChar char="•"/>
            </a:pPr>
            <a:r>
              <a:rPr lang="es-ES" dirty="0" err="1"/>
              <a:t>Username</a:t>
            </a:r>
            <a:r>
              <a:rPr lang="es-ES" dirty="0"/>
              <a:t> &amp; </a:t>
            </a:r>
            <a:r>
              <a:rPr lang="es-ES" dirty="0" err="1"/>
              <a:t>Password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smtClean="0"/>
              <a:pPr rtl="0"/>
              <a:t>7</a:t>
            </a:fld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11072324" y="261729"/>
            <a:ext cx="814874" cy="6713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C6274A6-DD07-480A-B558-EC80001D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831" y="1498936"/>
            <a:ext cx="8607968" cy="471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8 Rectángulo redondeado">
            <a:extLst>
              <a:ext uri="{FF2B5EF4-FFF2-40B4-BE49-F238E27FC236}">
                <a16:creationId xmlns:a16="http://schemas.microsoft.com/office/drawing/2014/main" id="{011FF9CE-7597-445D-8574-353926FD2D6C}"/>
              </a:ext>
            </a:extLst>
          </p:cNvPr>
          <p:cNvSpPr/>
          <p:nvPr/>
        </p:nvSpPr>
        <p:spPr>
          <a:xfrm>
            <a:off x="5857934" y="1356997"/>
            <a:ext cx="828581" cy="455981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1" name="7 Conector recto de flecha">
            <a:extLst>
              <a:ext uri="{FF2B5EF4-FFF2-40B4-BE49-F238E27FC236}">
                <a16:creationId xmlns:a16="http://schemas.microsoft.com/office/drawing/2014/main" id="{BBDBCCC5-E66C-4D2A-9FBC-344B796D4929}"/>
              </a:ext>
            </a:extLst>
          </p:cNvPr>
          <p:cNvCxnSpPr/>
          <p:nvPr/>
        </p:nvCxnSpPr>
        <p:spPr>
          <a:xfrm flipH="1">
            <a:off x="5519936" y="1812978"/>
            <a:ext cx="576064" cy="504056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>
            <a:extLst>
              <a:ext uri="{FF2B5EF4-FFF2-40B4-BE49-F238E27FC236}">
                <a16:creationId xmlns:a16="http://schemas.microsoft.com/office/drawing/2014/main" id="{D2D48033-F55B-49EC-9F5A-D6815E223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422" y="2731006"/>
            <a:ext cx="5056237" cy="3069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492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571500" indent="-571500" rtl="0">
              <a:buFont typeface="Arial" panose="020B0604020202020204" pitchFamily="34" charset="0"/>
              <a:buChar char="•"/>
            </a:pPr>
            <a:r>
              <a:rPr lang="es-ES" dirty="0" err="1"/>
              <a:t>How</a:t>
            </a:r>
            <a:r>
              <a:rPr lang="es-ES" dirty="0"/>
              <a:t> to </a:t>
            </a:r>
            <a:r>
              <a:rPr lang="es-ES" dirty="0" err="1"/>
              <a:t>get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ID </a:t>
            </a:r>
            <a:r>
              <a:rPr lang="es-ES" dirty="0" err="1"/>
              <a:t>card</a:t>
            </a:r>
            <a:r>
              <a:rPr lang="es-ES" dirty="0"/>
              <a:t>?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smtClean="0"/>
              <a:pPr rtl="0"/>
              <a:t>8</a:t>
            </a:fld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11072324" y="261729"/>
            <a:ext cx="814874" cy="6713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AF588AE-4E83-4D98-BF03-256B96A787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1814" y="2005762"/>
            <a:ext cx="7114690" cy="4083888"/>
          </a:xfrm>
        </p:spPr>
        <p:txBody>
          <a:bodyPr/>
          <a:lstStyle/>
          <a:p>
            <a:pPr marL="457200" indent="-457200" algn="l">
              <a:spcBef>
                <a:spcPts val="140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Access to App Store/Google play and search: 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UDG APP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marL="457200" indent="-457200" algn="l">
              <a:spcBef>
                <a:spcPts val="140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Install </a:t>
            </a:r>
            <a:r>
              <a:rPr lang="en-US" sz="2000" b="1" i="0" dirty="0" err="1">
                <a:solidFill>
                  <a:srgbClr val="000000"/>
                </a:solidFill>
                <a:effectLst/>
              </a:rPr>
              <a:t>udg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 app 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and open it</a:t>
            </a:r>
          </a:p>
          <a:p>
            <a:pPr marL="457200" indent="-457200" algn="l">
              <a:spcBef>
                <a:spcPts val="140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Press the access button and write your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UdG's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code</a:t>
            </a:r>
          </a:p>
          <a:p>
            <a:pPr marL="457200" indent="-457200" algn="l">
              <a:spcBef>
                <a:spcPts val="140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Follow the indications in order to sign in</a:t>
            </a:r>
          </a:p>
          <a:p>
            <a:pPr marL="457200" indent="-457200" algn="l">
              <a:spcBef>
                <a:spcPts val="140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Drag the screen to the right where there's an image of a virtual card (this card is your UDG IDENTITY CARD)</a:t>
            </a:r>
          </a:p>
          <a:p>
            <a:pPr>
              <a:spcBef>
                <a:spcPts val="1400"/>
              </a:spcBef>
              <a:spcAft>
                <a:spcPts val="1400"/>
              </a:spcAft>
            </a:pPr>
            <a:r>
              <a:rPr lang="en-US" dirty="0">
                <a:solidFill>
                  <a:srgbClr val="000000"/>
                </a:solidFill>
                <a:hlinkClick r:id="rId3"/>
              </a:rPr>
              <a:t>https://www.udg.edu/ca/viu/serveis-universitaris/carnet-destudiant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1400"/>
              </a:spcBef>
              <a:spcAft>
                <a:spcPts val="1400"/>
              </a:spcAft>
            </a:pPr>
            <a:endParaRPr lang="en-US" b="0" i="0" dirty="0">
              <a:solidFill>
                <a:srgbClr val="000000"/>
              </a:solidFill>
              <a:effectLst/>
            </a:endParaRPr>
          </a:p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E048B7C-20C7-402D-AEFD-10D2FD166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963" y="1299211"/>
            <a:ext cx="2879695" cy="51149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CB605AE-DAEF-4C92-8F97-059EF09BD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9721" y="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8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7" y="209028"/>
            <a:ext cx="8485363" cy="1147969"/>
          </a:xfrm>
        </p:spPr>
        <p:txBody>
          <a:bodyPr rtlCol="0">
            <a:normAutofit/>
          </a:bodyPr>
          <a:lstStyle/>
          <a:p>
            <a:pPr marL="571500" indent="-571500" rtl="0">
              <a:buFont typeface="Arial" panose="020B0604020202020204" pitchFamily="34" charset="0"/>
              <a:buChar char="•"/>
            </a:pPr>
            <a:r>
              <a:rPr lang="es-ES" dirty="0" err="1"/>
              <a:t>Registration</a:t>
            </a:r>
            <a:r>
              <a:rPr lang="es-ES" dirty="0"/>
              <a:t> of </a:t>
            </a:r>
            <a:r>
              <a:rPr lang="es-ES" dirty="0" err="1"/>
              <a:t>subjects</a:t>
            </a:r>
            <a:endParaRPr lang="es-ES" dirty="0"/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1813" y="2005762"/>
            <a:ext cx="9143409" cy="4083888"/>
          </a:xfrm>
        </p:spPr>
        <p:txBody>
          <a:bodyPr rtlCol="0"/>
          <a:lstStyle/>
          <a:p>
            <a:r>
              <a:rPr lang="en-US" sz="2800" b="1" dirty="0"/>
              <a:t>Deadlines</a:t>
            </a:r>
          </a:p>
          <a:p>
            <a:endParaRPr lang="en-US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Registration: </a:t>
            </a: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ASAP (As Soon As Possible)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Changes: until September 22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24 hours later in your Moodle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smtClean="0"/>
              <a:pPr rtl="0"/>
              <a:t>9</a:t>
            </a:fld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11072324" y="261729"/>
            <a:ext cx="814874" cy="6713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5512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45_TF00951641.potx" id="{5DC35D6A-7AF7-4DE7-8731-812528C97C0C}" vid="{9531A767-EDB9-4E24-A3CF-953A0F5A2E6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9A80A7-0DD1-4CF4-ABD5-362A6549C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4D15D6-87BC-477C-8E91-9F90829C2FC8}">
  <ds:schemaRefs>
    <ds:schemaRef ds:uri="http://www.w3.org/XML/1998/namespace"/>
    <ds:schemaRef ds:uri="fb0879af-3eba-417a-a55a-ffe6dcd6ca77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6dc4bcd6-49db-4c07-9060-8acfc67cef9f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79AA90D-A39D-4F83-B1BD-92099B1CAD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hexágono clara</Template>
  <TotalTime>0</TotalTime>
  <Words>558</Words>
  <Application>Microsoft Office PowerPoint</Application>
  <PresentationFormat>Pantalla panoràmica</PresentationFormat>
  <Paragraphs>115</Paragraphs>
  <Slides>11</Slides>
  <Notes>11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11</vt:i4>
      </vt:variant>
    </vt:vector>
  </HeadingPairs>
  <TitlesOfParts>
    <vt:vector size="19" baseType="lpstr">
      <vt:lpstr>Abadi</vt:lpstr>
      <vt:lpstr>Arial</vt:lpstr>
      <vt:lpstr>Arial Black</vt:lpstr>
      <vt:lpstr>Calibri</vt:lpstr>
      <vt:lpstr>Gill Sans SemiBold</vt:lpstr>
      <vt:lpstr>Times New Roman</vt:lpstr>
      <vt:lpstr>Wingdings</vt:lpstr>
      <vt:lpstr>Tema de Office</vt:lpstr>
      <vt:lpstr>INTERNACIONAL MOBILITY 2023-2024 (Autumn Semester)</vt:lpstr>
      <vt:lpstr>Presentació del PowerPoint</vt:lpstr>
      <vt:lpstr>Office Schedule Academic Secretary Office Faculty of Economics </vt:lpstr>
      <vt:lpstr>Academic Calendar (Autumn 2023-2024)</vt:lpstr>
      <vt:lpstr>Academic Calendar (Spring 2023)</vt:lpstr>
      <vt:lpstr>Documentation</vt:lpstr>
      <vt:lpstr>Username &amp; Password</vt:lpstr>
      <vt:lpstr>How to get the ID card?</vt:lpstr>
      <vt:lpstr>Registration of subjects</vt:lpstr>
      <vt:lpstr>Final Documents</vt:lpstr>
      <vt:lpstr>Thank you very much!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2020-12-11T10:25:04Z</dcterms:created>
  <dcterms:modified xsi:type="dcterms:W3CDTF">2023-08-02T09:40:04Z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